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93" r:id="rId5"/>
    <p:sldId id="321" r:id="rId6"/>
    <p:sldId id="335" r:id="rId7"/>
    <p:sldId id="322" r:id="rId8"/>
    <p:sldId id="323" r:id="rId9"/>
    <p:sldId id="324" r:id="rId10"/>
    <p:sldId id="325" r:id="rId11"/>
    <p:sldId id="326" r:id="rId12"/>
    <p:sldId id="336" r:id="rId13"/>
    <p:sldId id="327" r:id="rId14"/>
    <p:sldId id="328" r:id="rId15"/>
    <p:sldId id="329" r:id="rId16"/>
    <p:sldId id="309" r:id="rId17"/>
    <p:sldId id="337" r:id="rId18"/>
    <p:sldId id="318" r:id="rId19"/>
    <p:sldId id="310" r:id="rId20"/>
    <p:sldId id="338" r:id="rId21"/>
    <p:sldId id="313" r:id="rId22"/>
    <p:sldId id="330" r:id="rId23"/>
    <p:sldId id="331" r:id="rId24"/>
    <p:sldId id="332" r:id="rId25"/>
    <p:sldId id="333" r:id="rId26"/>
    <p:sldId id="320" r:id="rId27"/>
    <p:sldId id="280" r:id="rId28"/>
    <p:sldId id="303" r:id="rId29"/>
    <p:sldId id="299" r:id="rId30"/>
    <p:sldId id="334" r:id="rId31"/>
    <p:sldId id="300" r:id="rId32"/>
    <p:sldId id="305" r:id="rId33"/>
    <p:sldId id="307" r:id="rId34"/>
    <p:sldId id="308" r:id="rId35"/>
    <p:sldId id="304" r:id="rId36"/>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79149" autoAdjust="0"/>
  </p:normalViewPr>
  <p:slideViewPr>
    <p:cSldViewPr snapToGrid="0" snapToObjects="1">
      <p:cViewPr>
        <p:scale>
          <a:sx n="59" d="100"/>
          <a:sy n="59" d="100"/>
        </p:scale>
        <p:origin x="-1920" y="-67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5/31/2013</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5/31/2013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the presenters! I am Guillaume Brossard [and I am David Richer]. We are both senior engineers in the M&amp;E Cloud Services group, located in the Montreal office, in Quebec.</a:t>
            </a:r>
          </a:p>
          <a:p>
            <a:endParaRPr lang="en-US" baseline="0" dirty="0" smtClean="0"/>
          </a:p>
          <a:p>
            <a:r>
              <a:rPr lang="en-US" baseline="0" dirty="0" smtClean="0"/>
              <a:t>Today we will talk about Node.js and how it can be used in an Enterprise product.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392183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3472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pPr marL="0" lvl="3" defTabSz="828253"/>
            <a:endParaRPr lang="en-US" dirty="0" smtClean="0"/>
          </a:p>
          <a:p>
            <a:pPr marL="0" lvl="3"/>
            <a:r>
              <a:rPr lang="en-US" dirty="0" smtClean="0"/>
              <a:t>Developer workspace + components (services/web/</a:t>
            </a:r>
            <a:r>
              <a:rPr lang="en-US" dirty="0" err="1" smtClean="0"/>
              <a:t>api</a:t>
            </a:r>
            <a:r>
              <a:rPr lang="en-US" dirty="0" smtClean="0"/>
              <a:t>)</a:t>
            </a:r>
          </a:p>
          <a:p>
            <a:pPr marL="0" lvl="3"/>
            <a:endParaRPr lang="en-US" dirty="0" smtClean="0"/>
          </a:p>
          <a:p>
            <a:pPr marL="0" lvl="3" defTabSz="828253">
              <a:defRPr/>
            </a:pPr>
            <a:r>
              <a:rPr lang="en-US" dirty="0" smtClean="0"/>
              <a:t>Split between web services and static content</a:t>
            </a:r>
          </a:p>
          <a:p>
            <a:pPr marL="0" lvl="3"/>
            <a:endParaRPr lang="en-US" dirty="0" smtClean="0"/>
          </a:p>
          <a:p>
            <a:pPr marL="0" lvl="3"/>
            <a:r>
              <a:rPr lang="en-US" dirty="0" smtClean="0"/>
              <a:t>Self contained environment</a:t>
            </a:r>
            <a:r>
              <a:rPr lang="en-US" baseline="0" dirty="0" smtClean="0"/>
              <a:t> for developers</a:t>
            </a:r>
          </a:p>
          <a:p>
            <a:pPr marL="349415" lvl="3" indent="-349415">
              <a:buFontTx/>
              <a:buChar char="-"/>
            </a:pPr>
            <a:r>
              <a:rPr lang="en-US" baseline="0" dirty="0" smtClean="0"/>
              <a:t>Install all dependencies</a:t>
            </a:r>
          </a:p>
          <a:p>
            <a:pPr marL="349415" lvl="3" indent="-349415">
              <a:buFontTx/>
              <a:buChar char="-"/>
            </a:pPr>
            <a:r>
              <a:rPr lang="en-US" baseline="0" dirty="0" smtClean="0"/>
              <a:t>Start all services</a:t>
            </a:r>
          </a:p>
          <a:p>
            <a:pPr marL="349415" lvl="3" indent="-349415">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baseline="0" dirty="0" smtClean="0"/>
          </a:p>
          <a:p>
            <a:pPr marL="0" lvl="3"/>
            <a:r>
              <a:rPr lang="en-US" dirty="0" smtClean="0"/>
              <a:t>Leveraging </a:t>
            </a:r>
            <a:r>
              <a:rPr lang="en-US" dirty="0" err="1" smtClean="0"/>
              <a:t>npm</a:t>
            </a:r>
            <a:r>
              <a:rPr lang="en-US" dirty="0" smtClean="0"/>
              <a:t> power for our needs</a:t>
            </a:r>
          </a:p>
          <a:p>
            <a:pPr marL="349415" lvl="3" indent="-349415" defTabSz="828253">
              <a:buFont typeface="Arial" pitchFamily="34" charset="0"/>
              <a:buChar char="•"/>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a:r>
              <a:rPr lang="en-US" dirty="0" smtClean="0"/>
              <a:t>Easy to extend </a:t>
            </a:r>
            <a:r>
              <a:rPr lang="en-US" dirty="0" err="1" smtClean="0"/>
              <a:t>package.json</a:t>
            </a:r>
            <a:r>
              <a:rPr lang="en-US" dirty="0" smtClean="0"/>
              <a:t> format</a:t>
            </a:r>
          </a:p>
          <a:p>
            <a:pPr marL="0" lvl="3" defTabSz="828253">
              <a:defRPr/>
            </a:pPr>
            <a:endParaRPr lang="en-US" baseline="0" dirty="0" smtClean="0"/>
          </a:p>
          <a:p>
            <a:pPr marL="0" marR="0" lvl="3" indent="0" algn="l" defTabSz="828253" rtl="0" eaLnBrk="1" fontAlgn="auto" latinLnBrk="0" hangingPunct="1">
              <a:lnSpc>
                <a:spcPct val="100000"/>
              </a:lnSpc>
              <a:spcBef>
                <a:spcPts val="0"/>
              </a:spcBef>
              <a:spcAft>
                <a:spcPts val="0"/>
              </a:spcAft>
              <a:buClrTx/>
              <a:buSzTx/>
              <a:buFontTx/>
              <a:buNone/>
              <a:tabLst/>
              <a:defRPr/>
            </a:pPr>
            <a:r>
              <a:rPr lang="en-US" baseline="0" dirty="0" err="1" smtClean="0"/>
              <a:t>webDependencies</a:t>
            </a:r>
            <a:r>
              <a:rPr lang="en-US" baseline="0" dirty="0" smtClean="0"/>
              <a:t> create symbolic link to web component that are served by the web service.</a:t>
            </a:r>
          </a:p>
          <a:p>
            <a:pPr marL="0" lvl="3" defTabSz="828253">
              <a:defRPr/>
            </a:pPr>
            <a:endParaRPr lang="en-US" dirty="0" smtClean="0"/>
          </a:p>
          <a:p>
            <a:pPr marL="0" lvl="3" defTabSz="828253">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r>
              <a:rPr lang="en-US" dirty="0" smtClean="0"/>
              <a:t>Only fetch tag version of repository to</a:t>
            </a:r>
            <a:r>
              <a:rPr lang="en-US" baseline="0" dirty="0" smtClean="0"/>
              <a:t> promote stability</a:t>
            </a:r>
          </a:p>
          <a:p>
            <a:pPr marL="0" lvl="3" defTabSz="828253">
              <a:defRPr/>
            </a:pPr>
            <a:endParaRPr lang="en-US" dirty="0" smtClean="0"/>
          </a:p>
          <a:p>
            <a:pPr marL="0" lvl="3"/>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pPr marL="0" lvl="3" defTabSz="828253"/>
            <a:endParaRPr lang="en-US" dirty="0" smtClean="0"/>
          </a:p>
          <a:p>
            <a:pPr marL="0" lvl="3"/>
            <a:r>
              <a:rPr lang="en-US" dirty="0" smtClean="0"/>
              <a:t>Developer workspace + components (services/web/</a:t>
            </a:r>
            <a:r>
              <a:rPr lang="en-US" dirty="0" err="1" smtClean="0"/>
              <a:t>api</a:t>
            </a:r>
            <a:r>
              <a:rPr lang="en-US" dirty="0" smtClean="0"/>
              <a:t>)</a:t>
            </a:r>
          </a:p>
          <a:p>
            <a:pPr marL="0" lvl="3"/>
            <a:endParaRPr lang="en-US" dirty="0" smtClean="0"/>
          </a:p>
          <a:p>
            <a:pPr marL="0" lvl="3" defTabSz="828253">
              <a:defRPr/>
            </a:pPr>
            <a:r>
              <a:rPr lang="en-US" dirty="0" smtClean="0"/>
              <a:t>Split between web services and static content</a:t>
            </a:r>
          </a:p>
          <a:p>
            <a:pPr marL="0" lvl="3"/>
            <a:endParaRPr lang="en-US" dirty="0" smtClean="0"/>
          </a:p>
          <a:p>
            <a:pPr marL="0" lvl="3"/>
            <a:r>
              <a:rPr lang="en-US" dirty="0" smtClean="0"/>
              <a:t>Self contained environment</a:t>
            </a:r>
            <a:r>
              <a:rPr lang="en-US" baseline="0" dirty="0" smtClean="0"/>
              <a:t> for developers</a:t>
            </a:r>
          </a:p>
          <a:p>
            <a:pPr marL="349415" lvl="3" indent="-349415">
              <a:buFontTx/>
              <a:buChar char="-"/>
            </a:pPr>
            <a:r>
              <a:rPr lang="en-US" baseline="0" dirty="0" smtClean="0"/>
              <a:t>Install all dependencies</a:t>
            </a:r>
          </a:p>
          <a:p>
            <a:pPr marL="349415" lvl="3" indent="-349415">
              <a:buFontTx/>
              <a:buChar char="-"/>
            </a:pPr>
            <a:r>
              <a:rPr lang="en-US" baseline="0" dirty="0" smtClean="0"/>
              <a:t>Start all services</a:t>
            </a:r>
          </a:p>
          <a:p>
            <a:pPr marL="349415" lvl="3" indent="-349415">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[Guillaume]</a:t>
            </a:r>
          </a:p>
          <a:p>
            <a:pPr marL="0" lvl="3" defTabSz="828253">
              <a:defRPr/>
            </a:pPr>
            <a:endParaRPr lang="en-US" dirty="0" smtClean="0"/>
          </a:p>
          <a:p>
            <a:pPr marL="0" lvl="3" defTabSz="828253">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endParaRPr lang="en-US" dirty="0" smtClean="0"/>
          </a:p>
          <a:p>
            <a:pPr marL="0" lvl="3" defTabSz="828253">
              <a:defRPr/>
            </a:pPr>
            <a:r>
              <a:rPr lang="en-US" dirty="0" smtClean="0"/>
              <a:t>Only fetch tag version of repository to</a:t>
            </a:r>
            <a:r>
              <a:rPr lang="en-US" baseline="0" dirty="0" smtClean="0"/>
              <a:t> promote stability</a:t>
            </a:r>
            <a:endParaRPr lang="en-US" dirty="0" smtClean="0"/>
          </a:p>
          <a:p>
            <a:pPr marL="0" lvl="3" defTabSz="828253">
              <a:defRPr/>
            </a:pPr>
            <a:endParaRPr lang="en-US" dirty="0" smtClean="0"/>
          </a:p>
          <a:p>
            <a:pPr marL="0" lvl="3" defTabSz="828253">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dirty="0" smtClean="0"/>
          </a:p>
          <a:p>
            <a:r>
              <a:rPr lang="en-US" dirty="0" smtClean="0"/>
              <a:t>Great</a:t>
            </a:r>
            <a:r>
              <a:rPr lang="en-US" baseline="0" dirty="0" smtClean="0"/>
              <a:t> to use the same language for the task runner and for the development</a:t>
            </a:r>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882180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dirty="0" smtClean="0"/>
          </a:p>
          <a:p>
            <a:r>
              <a:rPr lang="en-US" dirty="0" smtClean="0"/>
              <a:t>Great</a:t>
            </a:r>
            <a:r>
              <a:rPr lang="en-US" baseline="0" dirty="0" smtClean="0"/>
              <a:t> to use the same language for the task runner and for the development</a:t>
            </a:r>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8218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r>
              <a:rPr lang="en-US" dirty="0" smtClean="0"/>
              <a:t>Vagrant is a tool to quickly spawn VM using a </a:t>
            </a:r>
            <a:r>
              <a:rPr lang="en-US" dirty="0" err="1" smtClean="0"/>
              <a:t>provisioner</a:t>
            </a:r>
            <a:r>
              <a:rPr lang="en-US" dirty="0" smtClean="0"/>
              <a:t> like Chef. Completely automated.</a:t>
            </a:r>
          </a:p>
          <a:p>
            <a:endParaRPr lang="en-US" dirty="0" smtClean="0"/>
          </a:p>
          <a:p>
            <a:r>
              <a:rPr lang="en-US" dirty="0" smtClean="0"/>
              <a:t>Same base Ubuntu </a:t>
            </a:r>
            <a:r>
              <a:rPr lang="en-US" dirty="0" err="1" smtClean="0"/>
              <a:t>linux</a:t>
            </a:r>
            <a:r>
              <a:rPr lang="en-US" dirty="0" smtClean="0"/>
              <a:t> as on Amazon, very limited difference. Mostly networking difference.</a:t>
            </a:r>
          </a:p>
          <a:p>
            <a:r>
              <a:rPr lang="en-US" dirty="0" smtClean="0"/>
              <a:t>Same chef cookbooks</a:t>
            </a:r>
          </a:p>
          <a:p>
            <a:endParaRPr lang="en-US" dirty="0" smtClean="0"/>
          </a:p>
          <a:p>
            <a:r>
              <a:rPr lang="en-US" dirty="0" smtClean="0"/>
              <a:t>Great tools to quickly test your Chef cookbooks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Existing cookbooks to install Node.js, deploy Node.js application, install </a:t>
            </a:r>
            <a:r>
              <a:rPr lang="en-US" dirty="0" err="1" smtClean="0"/>
              <a:t>MongoDB</a:t>
            </a:r>
            <a:endParaRPr lang="en-US" dirty="0" smtClean="0"/>
          </a:p>
          <a:p>
            <a:endParaRPr lang="en-US" dirty="0" smtClean="0"/>
          </a:p>
          <a:p>
            <a:r>
              <a:rPr lang="en-US" dirty="0" smtClean="0"/>
              <a:t>All cookbooks are available on </a:t>
            </a:r>
            <a:r>
              <a:rPr lang="en-US" dirty="0" err="1" smtClean="0"/>
              <a:t>GitHub</a:t>
            </a:r>
            <a:r>
              <a:rPr lang="en-US" dirty="0" smtClean="0"/>
              <a:t> and easy to modify!</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[Guillaume]</a:t>
            </a:r>
          </a:p>
          <a:p>
            <a:endParaRPr lang="en-US" baseline="0" dirty="0" smtClean="0"/>
          </a:p>
          <a:p>
            <a:r>
              <a:rPr lang="en-US" baseline="0" dirty="0" smtClean="0"/>
              <a:t>The context:</a:t>
            </a:r>
          </a:p>
          <a:p>
            <a:pPr marL="349415" indent="-349415">
              <a:buFontTx/>
              <a:buChar char="-"/>
            </a:pPr>
            <a:r>
              <a:rPr lang="en-US" baseline="0" dirty="0" smtClean="0"/>
              <a:t>Kick-of of a 20+ developers initiative (end of 2112)</a:t>
            </a:r>
          </a:p>
          <a:p>
            <a:pPr marL="349415" indent="-349415">
              <a:buFontTx/>
              <a:buChar char="-"/>
            </a:pPr>
            <a:r>
              <a:rPr lang="en-US" baseline="0" dirty="0" smtClean="0"/>
              <a:t>MECS Asset-Based Collaboration: Web Application allowing collaboration, computing and asset management on the Autodesk Cloud.</a:t>
            </a:r>
          </a:p>
          <a:p>
            <a:pPr marL="349415" indent="-349415">
              <a:buFontTx/>
              <a:buChar char="-"/>
            </a:pPr>
            <a:r>
              <a:rPr lang="en-US" baseline="0" dirty="0" smtClean="0"/>
              <a:t>In DCC integration inside Maya through a </a:t>
            </a:r>
            <a:r>
              <a:rPr lang="en-US" baseline="0" dirty="0" err="1" smtClean="0"/>
              <a:t>QtWebKit</a:t>
            </a:r>
            <a:r>
              <a:rPr lang="en-US" baseline="0" dirty="0" smtClean="0"/>
              <a:t> UI.</a:t>
            </a:r>
          </a:p>
          <a:p>
            <a:pPr marL="349415" indent="-349415">
              <a:buFontTx/>
              <a:buChar char="-"/>
            </a:pPr>
            <a:endParaRPr lang="en-US" dirty="0" smtClean="0"/>
          </a:p>
          <a:p>
            <a:r>
              <a:rPr lang="en-US" baseline="0" dirty="0" smtClean="0"/>
              <a:t>The people:</a:t>
            </a:r>
          </a:p>
          <a:p>
            <a:pPr marL="349415" indent="-349415">
              <a:buFontTx/>
              <a:buChar char="-"/>
            </a:pPr>
            <a:r>
              <a:rPr lang="en-US" baseline="0" dirty="0" smtClean="0"/>
              <a:t>Mostly senior C++ engineers</a:t>
            </a:r>
          </a:p>
          <a:p>
            <a:pPr marL="349415" indent="-349415">
              <a:buFontTx/>
              <a:buChar char="-"/>
            </a:pPr>
            <a:r>
              <a:rPr lang="en-US" baseline="0" dirty="0" smtClean="0"/>
              <a:t>Most have no web development experience</a:t>
            </a:r>
          </a:p>
          <a:p>
            <a:pPr marL="349415" indent="-349415">
              <a:buFontTx/>
              <a:buChar char="-"/>
            </a:pPr>
            <a:endParaRPr lang="en-US" baseline="0" dirty="0" smtClean="0"/>
          </a:p>
          <a:p>
            <a:r>
              <a:rPr lang="en-US" baseline="0" dirty="0" smtClean="0"/>
              <a:t>The goals:</a:t>
            </a:r>
          </a:p>
          <a:p>
            <a:pPr marL="349415" indent="-349415">
              <a:buFontTx/>
              <a:buChar char="-"/>
            </a:pPr>
            <a:r>
              <a:rPr lang="en-US" baseline="0" dirty="0" smtClean="0"/>
              <a:t>Ensure shortest learning curve possible</a:t>
            </a:r>
          </a:p>
          <a:p>
            <a:pPr marL="349415" indent="-349415">
              <a:buFontTx/>
              <a:buChar char="-"/>
            </a:pPr>
            <a:r>
              <a:rPr lang="en-US" baseline="0" dirty="0" smtClean="0"/>
              <a:t>Allow extensive reuse of web components</a:t>
            </a:r>
          </a:p>
          <a:p>
            <a:pPr marL="349415" indent="-349415">
              <a:buFontTx/>
              <a:buChar char="-"/>
            </a:pPr>
            <a:r>
              <a:rPr lang="en-US" baseline="0" dirty="0" smtClean="0"/>
              <a:t>Facilitate fast development cycle of micro-services</a:t>
            </a:r>
          </a:p>
          <a:p>
            <a:pPr marL="349415" indent="-349415">
              <a:buFontTx/>
              <a:buChar char="-"/>
            </a:pPr>
            <a:endParaRPr lang="en-US" baseline="0" dirty="0" smtClean="0"/>
          </a:p>
          <a:p>
            <a:pPr defTabSz="828253"/>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We start from vanilla Ubuntu image</a:t>
            </a:r>
          </a:p>
          <a:p>
            <a:endParaRPr lang="en-US" dirty="0" smtClean="0"/>
          </a:p>
          <a:p>
            <a:r>
              <a:rPr lang="en-US" dirty="0" smtClean="0"/>
              <a:t>Create a coherent stack that contains all Amazon resource, easy to create, update and delete.</a:t>
            </a:r>
          </a:p>
          <a:p>
            <a:endParaRPr lang="en-US" dirty="0" smtClean="0"/>
          </a:p>
          <a:p>
            <a:r>
              <a:rPr lang="en-US" dirty="0" smtClean="0"/>
              <a:t>A big </a:t>
            </a:r>
            <a:r>
              <a:rPr lang="en-US" dirty="0" err="1" smtClean="0"/>
              <a:t>json</a:t>
            </a:r>
            <a:r>
              <a:rPr lang="en-US" dirty="0" smtClean="0"/>
              <a:t> describing a whole Amazon Stack</a:t>
            </a:r>
          </a:p>
          <a:p>
            <a:endParaRPr lang="en-US" dirty="0" smtClean="0"/>
          </a:p>
          <a:p>
            <a:r>
              <a:rPr lang="en-US" dirty="0" smtClean="0"/>
              <a:t>We use a script to generate the Cloud Formation file to reduce redundancies.</a:t>
            </a:r>
          </a:p>
          <a:p>
            <a:endParaRPr lang="en-US" dirty="0" smtClean="0"/>
          </a:p>
          <a:p>
            <a:r>
              <a:rPr lang="en-US" dirty="0" smtClean="0"/>
              <a:t>Individual EC2 instance are provisioned from vanilla Ubuntu image using Chef</a:t>
            </a:r>
          </a:p>
          <a:p>
            <a:endParaRPr lang="en-US" dirty="0" smtClean="0"/>
          </a:p>
          <a:p>
            <a:r>
              <a:rPr lang="en-US" dirty="0" smtClean="0"/>
              <a:t>Can configure Amazon Route 53 DNS service from Cloud Formation to have cute name for all stacks.</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Deploy EC2 machine</a:t>
            </a:r>
            <a:r>
              <a:rPr lang="en-US" baseline="0" dirty="0" smtClean="0"/>
              <a:t> in Auto Scaling Groups</a:t>
            </a:r>
          </a:p>
          <a:p>
            <a:endParaRPr lang="en-US" baseline="0" dirty="0" smtClean="0"/>
          </a:p>
          <a:p>
            <a:r>
              <a:rPr lang="en-US" baseline="0" dirty="0" smtClean="0"/>
              <a:t>Deploy Load Balancers</a:t>
            </a:r>
          </a:p>
          <a:p>
            <a:endParaRPr lang="en-US" baseline="0" dirty="0" smtClean="0"/>
          </a:p>
          <a:p>
            <a:r>
              <a:rPr lang="en-US" baseline="0" dirty="0" smtClean="0"/>
              <a:t>Deploy databases</a:t>
            </a:r>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During publish, we package each web service with all his dependencies both internal and external. This allow us to deploy in the cloud without access to </a:t>
            </a:r>
            <a:r>
              <a:rPr lang="en-US" dirty="0" err="1" smtClean="0"/>
              <a:t>autodesk</a:t>
            </a:r>
            <a:r>
              <a:rPr lang="en-US" dirty="0" smtClean="0"/>
              <a:t> </a:t>
            </a:r>
            <a:r>
              <a:rPr lang="en-US" dirty="0" err="1" smtClean="0"/>
              <a:t>git</a:t>
            </a:r>
            <a:r>
              <a:rPr lang="en-US" dirty="0" smtClean="0"/>
              <a:t> server.</a:t>
            </a:r>
          </a:p>
          <a:p>
            <a:endParaRPr lang="en-US" dirty="0" smtClean="0"/>
          </a:p>
          <a:p>
            <a:r>
              <a:rPr lang="en-US" dirty="0" smtClean="0"/>
              <a:t>Faster and </a:t>
            </a:r>
            <a:r>
              <a:rPr lang="en-US" dirty="0" err="1" smtClean="0"/>
              <a:t>reproducable</a:t>
            </a:r>
            <a:r>
              <a:rPr lang="en-US" dirty="0" smtClean="0"/>
              <a:t> build to deploy.</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sz="2400" dirty="0"/>
              <a:t>[David]</a:t>
            </a:r>
          </a:p>
          <a:p>
            <a:pPr marL="0" lvl="3" defTabSz="828253">
              <a:defRPr/>
            </a:pPr>
            <a:endParaRPr lang="en-US" sz="2400" dirty="0"/>
          </a:p>
          <a:p>
            <a:pPr marL="0" lvl="3" defTabSz="828253">
              <a:defRPr/>
            </a:pPr>
            <a:r>
              <a:rPr lang="en-US" sz="2400" dirty="0"/>
              <a:t>Full JavaScript stack </a:t>
            </a:r>
            <a:endParaRPr lang="en-US" sz="2400" dirty="0" smtClean="0"/>
          </a:p>
          <a:p>
            <a:pPr marL="0" lvl="3" defTabSz="828253">
              <a:defRPr/>
            </a:pPr>
            <a:endParaRPr lang="en-US" sz="2400" dirty="0" smtClean="0"/>
          </a:p>
          <a:p>
            <a:pPr marL="0" lvl="3" defTabSz="828253">
              <a:defRPr/>
            </a:pPr>
            <a:r>
              <a:rPr lang="en-US" sz="2400" dirty="0" smtClean="0"/>
              <a:t>Hipster </a:t>
            </a:r>
            <a:r>
              <a:rPr lang="en-US" sz="2400" dirty="0"/>
              <a:t>technology gaining credibility [DR]</a:t>
            </a:r>
          </a:p>
          <a:p>
            <a:pPr lvl="1"/>
            <a:r>
              <a:rPr lang="en-US" sz="2400" dirty="0"/>
              <a:t>Node modules</a:t>
            </a:r>
          </a:p>
          <a:p>
            <a:pPr lvl="2"/>
            <a:r>
              <a:rPr lang="fr-CA" sz="2400" dirty="0" err="1"/>
              <a:t>Databases</a:t>
            </a:r>
            <a:r>
              <a:rPr lang="fr-CA" sz="2400" dirty="0"/>
              <a:t>: </a:t>
            </a:r>
            <a:r>
              <a:rPr lang="fr-CA" sz="2400" dirty="0" err="1"/>
              <a:t>MongoDB</a:t>
            </a:r>
            <a:r>
              <a:rPr lang="fr-CA" sz="2400" dirty="0"/>
              <a:t>, </a:t>
            </a:r>
            <a:r>
              <a:rPr lang="fr-CA" sz="2400" dirty="0" err="1"/>
              <a:t>CouchDB</a:t>
            </a:r>
            <a:r>
              <a:rPr lang="fr-CA" sz="2400" dirty="0"/>
              <a:t>, PostgreSQL, etc.</a:t>
            </a:r>
            <a:endParaRPr lang="en-US" sz="2400" dirty="0"/>
          </a:p>
          <a:p>
            <a:pPr lvl="2"/>
            <a:r>
              <a:rPr lang="en-US" sz="2400" dirty="0"/>
              <a:t>Amazon : </a:t>
            </a:r>
            <a:r>
              <a:rPr lang="en-US" sz="2400" dirty="0" err="1"/>
              <a:t>aws-sdk</a:t>
            </a:r>
            <a:r>
              <a:rPr lang="en-US" sz="2400" dirty="0"/>
              <a:t>, </a:t>
            </a:r>
            <a:r>
              <a:rPr lang="en-US" sz="2400" dirty="0" err="1"/>
              <a:t>awssum</a:t>
            </a:r>
            <a:endParaRPr lang="en-US" sz="2400" dirty="0"/>
          </a:p>
          <a:p>
            <a:pPr lvl="2"/>
            <a:r>
              <a:rPr lang="en-US" sz="2400" dirty="0"/>
              <a:t>Build automation : Grunt.js</a:t>
            </a:r>
          </a:p>
          <a:p>
            <a:pPr lvl="1"/>
            <a:r>
              <a:rPr lang="en-US" sz="2400" dirty="0"/>
              <a:t>Chef recipes (deployment)</a:t>
            </a:r>
          </a:p>
          <a:p>
            <a:pPr lvl="1"/>
            <a:r>
              <a:rPr lang="en-US" sz="2400" dirty="0" err="1"/>
              <a:t>WebStorm</a:t>
            </a:r>
            <a:r>
              <a:rPr lang="en-US" sz="2400" dirty="0"/>
              <a:t> – Node.js ready</a:t>
            </a:r>
          </a:p>
          <a:p>
            <a:pPr marL="0" lvl="3" defTabSz="828253">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2651621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325374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595952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[David]</a:t>
            </a:r>
          </a:p>
          <a:p>
            <a:pPr marL="0" lvl="3" defTabSz="828253">
              <a:defRPr/>
            </a:pPr>
            <a:endParaRPr lang="en-US" dirty="0" smtClean="0"/>
          </a:p>
          <a:p>
            <a:pPr marL="0" lvl="3" defTabSz="828253">
              <a:defRPr/>
            </a:pPr>
            <a:r>
              <a:rPr lang="en-US" dirty="0" smtClean="0"/>
              <a:t>Deployment can override defaults</a:t>
            </a:r>
            <a:r>
              <a:rPr lang="en-US" baseline="0" dirty="0" smtClean="0"/>
              <a:t>, chef generate a </a:t>
            </a:r>
            <a:r>
              <a:rPr lang="en-US" baseline="0" dirty="0" err="1" smtClean="0"/>
              <a:t>production.json</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27</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28</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29</a:t>
            </a:fld>
            <a:endParaRPr lang="en-US" dirty="0"/>
          </a:p>
        </p:txBody>
      </p:sp>
    </p:spTree>
    <p:extLst>
      <p:ext uri="{BB962C8B-B14F-4D97-AF65-F5344CB8AC3E}">
        <p14:creationId xmlns:p14="http://schemas.microsoft.com/office/powerpoint/2010/main" val="839380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Platform built on V8 engine (Chrome)</a:t>
            </a:r>
          </a:p>
          <a:p>
            <a:pPr marL="349415" indent="-349415">
              <a:buFontTx/>
              <a:buChar char="-"/>
            </a:pPr>
            <a:r>
              <a:rPr lang="en-US" dirty="0" smtClean="0"/>
              <a:t>Google’s open source, C++ based JavaScript engine that actually runs</a:t>
            </a:r>
            <a:r>
              <a:rPr lang="en-US" i="1" dirty="0" smtClean="0"/>
              <a:t> </a:t>
            </a:r>
            <a:r>
              <a:rPr lang="en-US" dirty="0" smtClean="0"/>
              <a:t>JavaScript. </a:t>
            </a:r>
          </a:p>
          <a:p>
            <a:pPr marL="349415" indent="-349415">
              <a:buFontTx/>
              <a:buChar char="-"/>
            </a:pPr>
            <a:r>
              <a:rPr lang="en-US" dirty="0" smtClean="0"/>
              <a:t>Node.js team took this C++ code and added other important libraries like TCP, HTTP and DNS to create Node.js</a:t>
            </a:r>
          </a:p>
          <a:p>
            <a:endParaRPr lang="en-US" dirty="0" smtClean="0"/>
          </a:p>
          <a:p>
            <a:r>
              <a:rPr lang="en-US" dirty="0" smtClean="0"/>
              <a:t>Non-blocking, event-driven I/O</a:t>
            </a:r>
          </a:p>
          <a:p>
            <a:pPr defTabSz="828253">
              <a:defRPr/>
            </a:pPr>
            <a:r>
              <a:rPr lang="en-US" dirty="0" smtClean="0"/>
              <a:t>Single threaded</a:t>
            </a:r>
          </a:p>
          <a:p>
            <a:r>
              <a:rPr lang="en-US" dirty="0" smtClean="0"/>
              <a:t>	</a:t>
            </a:r>
            <a:r>
              <a:rPr lang="en-US" b="1" u="sng" dirty="0" smtClean="0">
                <a:solidFill>
                  <a:srgbClr val="FF0000"/>
                </a:solidFill>
              </a:rPr>
              <a:t>SEE</a:t>
            </a:r>
            <a:r>
              <a:rPr lang="en-US" b="1" u="sng" baseline="0" dirty="0" smtClean="0">
                <a:solidFill>
                  <a:srgbClr val="FF0000"/>
                </a:solidFill>
              </a:rPr>
              <a:t> NEXT SLIDE</a:t>
            </a:r>
          </a:p>
          <a:p>
            <a:endParaRPr lang="en-US" dirty="0" smtClean="0"/>
          </a:p>
          <a:p>
            <a:r>
              <a:rPr lang="en-US" dirty="0" smtClean="0"/>
              <a:t>Designed for distributed, data-intensive, real-time applications</a:t>
            </a:r>
          </a:p>
          <a:p>
            <a:r>
              <a:rPr lang="en-US" dirty="0" smtClean="0"/>
              <a:t>Services written in JavaScript</a:t>
            </a:r>
          </a:p>
          <a:p>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30</a:t>
            </a:fld>
            <a:endParaRPr lang="en-US" dirty="0"/>
          </a:p>
        </p:txBody>
      </p:sp>
    </p:spTree>
    <p:extLst>
      <p:ext uri="{BB962C8B-B14F-4D97-AF65-F5344CB8AC3E}">
        <p14:creationId xmlns:p14="http://schemas.microsoft.com/office/powerpoint/2010/main" val="2032457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31</a:t>
            </a:fld>
            <a:endParaRPr lang="en-US" dirty="0"/>
          </a:p>
        </p:txBody>
      </p:sp>
    </p:spTree>
    <p:extLst>
      <p:ext uri="{BB962C8B-B14F-4D97-AF65-F5344CB8AC3E}">
        <p14:creationId xmlns:p14="http://schemas.microsoft.com/office/powerpoint/2010/main" val="1043849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32</a:t>
            </a:fld>
            <a:endParaRPr lang="en-US" dirty="0"/>
          </a:p>
        </p:txBody>
      </p:sp>
    </p:spTree>
    <p:extLst>
      <p:ext uri="{BB962C8B-B14F-4D97-AF65-F5344CB8AC3E}">
        <p14:creationId xmlns:p14="http://schemas.microsoft.com/office/powerpoint/2010/main" val="4099875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Platform built on V8 engine (Chrome)</a:t>
            </a:r>
          </a:p>
          <a:p>
            <a:pPr marL="349415" indent="-349415">
              <a:buFontTx/>
              <a:buChar char="-"/>
            </a:pPr>
            <a:r>
              <a:rPr lang="en-US" dirty="0" smtClean="0"/>
              <a:t>Google’s open source, C++ based JavaScript engine that actually runs</a:t>
            </a:r>
            <a:r>
              <a:rPr lang="en-US" i="1" dirty="0" smtClean="0"/>
              <a:t> </a:t>
            </a:r>
            <a:r>
              <a:rPr lang="en-US" dirty="0" smtClean="0"/>
              <a:t>JavaScript. </a:t>
            </a:r>
          </a:p>
          <a:p>
            <a:pPr marL="349415" indent="-349415">
              <a:buFontTx/>
              <a:buChar char="-"/>
            </a:pPr>
            <a:r>
              <a:rPr lang="en-US" dirty="0" smtClean="0"/>
              <a:t>Node.js team took this C++ code and added other important libraries like TCP, HTTP and DNS to create Node.js</a:t>
            </a:r>
          </a:p>
          <a:p>
            <a:endParaRPr lang="en-US" dirty="0" smtClean="0"/>
          </a:p>
          <a:p>
            <a:r>
              <a:rPr lang="en-US" dirty="0" smtClean="0"/>
              <a:t>Non-blocking, event-driven I/O</a:t>
            </a:r>
          </a:p>
          <a:p>
            <a:pPr defTabSz="828253">
              <a:defRPr/>
            </a:pPr>
            <a:r>
              <a:rPr lang="en-US" dirty="0" smtClean="0"/>
              <a:t>Single threaded</a:t>
            </a:r>
          </a:p>
          <a:p>
            <a:r>
              <a:rPr lang="en-US" dirty="0" smtClean="0"/>
              <a:t>	</a:t>
            </a:r>
            <a:r>
              <a:rPr lang="en-US" b="1" u="sng" dirty="0" smtClean="0">
                <a:solidFill>
                  <a:srgbClr val="FF0000"/>
                </a:solidFill>
              </a:rPr>
              <a:t>SEE</a:t>
            </a:r>
            <a:r>
              <a:rPr lang="en-US" b="1" u="sng" baseline="0" dirty="0" smtClean="0">
                <a:solidFill>
                  <a:srgbClr val="FF0000"/>
                </a:solidFill>
              </a:rPr>
              <a:t> NEXT SLIDE</a:t>
            </a:r>
          </a:p>
          <a:p>
            <a:endParaRPr lang="en-US" dirty="0" smtClean="0"/>
          </a:p>
          <a:p>
            <a:r>
              <a:rPr lang="en-US" dirty="0" smtClean="0"/>
              <a:t>Designed for distributed, data-intensive, real-time applications</a:t>
            </a:r>
          </a:p>
          <a:p>
            <a:r>
              <a:rPr lang="en-US" dirty="0" smtClean="0"/>
              <a:t>Services written in JavaScript</a:t>
            </a:r>
          </a:p>
          <a:p>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Non-blocking, event-driven I/O</a:t>
            </a:r>
          </a:p>
          <a:p>
            <a:pPr defTabSz="828253">
              <a:defRPr/>
            </a:pPr>
            <a:r>
              <a:rPr lang="en-US" dirty="0" smtClean="0"/>
              <a:t>Single threaded</a:t>
            </a:r>
          </a:p>
          <a:p>
            <a:pPr marL="349415" indent="-349415">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9415" indent="-349415">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9415" indent="-349415">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Node.js Overall:</a:t>
            </a:r>
          </a:p>
          <a:p>
            <a:pPr marL="349415" indent="-349415">
              <a:buFontTx/>
              <a:buChar char="-"/>
            </a:pPr>
            <a:r>
              <a:rPr lang="en-US" dirty="0" smtClean="0"/>
              <a:t>Low </a:t>
            </a:r>
            <a:r>
              <a:rPr lang="en-US" dirty="0" smtClean="0"/>
              <a:t>I/O </a:t>
            </a:r>
            <a:r>
              <a:rPr lang="en-US" dirty="0" smtClean="0"/>
              <a:t>cost</a:t>
            </a:r>
            <a:endParaRPr lang="en-US" dirty="0" smtClean="0"/>
          </a:p>
          <a:p>
            <a:pPr marL="349415" indent="-349415">
              <a:buFontTx/>
              <a:buChar char="-"/>
            </a:pPr>
            <a:r>
              <a:rPr lang="en-US" dirty="0" smtClean="0"/>
              <a:t>Low </a:t>
            </a:r>
            <a:r>
              <a:rPr lang="en-US" dirty="0" smtClean="0"/>
              <a:t>Memory </a:t>
            </a:r>
            <a:r>
              <a:rPr lang="en-US" dirty="0" smtClean="0"/>
              <a:t>footprint</a:t>
            </a:r>
            <a:endParaRPr lang="en-US" baseline="0" dirty="0" smtClean="0"/>
          </a:p>
          <a:p>
            <a:pPr marL="349415" indent="-349415">
              <a:buFontTx/>
              <a:buChar char="-"/>
            </a:pPr>
            <a:r>
              <a:rPr lang="en-US" baseline="0" dirty="0" smtClean="0"/>
              <a:t>A lot of public libraries, really popular</a:t>
            </a:r>
          </a:p>
          <a:p>
            <a:pPr marL="1177668" lvl="1" indent="-349415">
              <a:buFontTx/>
              <a:buChar char="-"/>
            </a:pPr>
            <a:r>
              <a:rPr lang="en-US" baseline="0" dirty="0" smtClean="0"/>
              <a:t>May not be wanted on the long term, but helps getting out the starting blocks</a:t>
            </a:r>
            <a:endParaRPr lang="en-US" dirty="0" smtClean="0"/>
          </a:p>
          <a:p>
            <a:endParaRPr lang="en-US" dirty="0" smtClean="0"/>
          </a:p>
          <a:p>
            <a:r>
              <a:rPr lang="en-US" dirty="0" smtClean="0"/>
              <a:t>For us:</a:t>
            </a:r>
          </a:p>
          <a:p>
            <a:pPr marL="349415" indent="-349415">
              <a:buFontTx/>
              <a:buChar char="-"/>
            </a:pPr>
            <a:r>
              <a:rPr lang="en-US" dirty="0" smtClean="0"/>
              <a:t>Scalability and stability proven by many serious users (LinkedIn,</a:t>
            </a:r>
            <a:r>
              <a:rPr lang="en-US" baseline="0" dirty="0" smtClean="0"/>
              <a:t> eBay, Yahoo)</a:t>
            </a:r>
          </a:p>
          <a:p>
            <a:pPr marL="349415" indent="-349415">
              <a:buFontTx/>
              <a:buChar char="-"/>
            </a:pPr>
            <a:r>
              <a:rPr lang="en-US" baseline="0" dirty="0" smtClean="0"/>
              <a:t>Fast ramp up for our inexperienced developers</a:t>
            </a:r>
          </a:p>
          <a:p>
            <a:endParaRPr lang="en-US" baseline="0" dirty="0" smtClean="0"/>
          </a:p>
          <a:p>
            <a:r>
              <a:rPr lang="en-US" baseline="0" dirty="0" smtClean="0"/>
              <a:t>Node.js only dependency:</a:t>
            </a:r>
          </a:p>
          <a:p>
            <a:pPr marL="349415" indent="-349415">
              <a:buFontTx/>
              <a:buChar char="-"/>
            </a:pPr>
            <a:r>
              <a:rPr lang="en-US" baseline="0" dirty="0" smtClean="0"/>
              <a:t>Development Environment set-up</a:t>
            </a:r>
          </a:p>
          <a:p>
            <a:pPr marL="349415" indent="-349415">
              <a:buFontTx/>
              <a:buChar char="-"/>
            </a:pPr>
            <a:r>
              <a:rPr lang="en-US" baseline="0" dirty="0" smtClean="0"/>
              <a:t>Development</a:t>
            </a:r>
          </a:p>
          <a:p>
            <a:pPr marL="349415" indent="-349415">
              <a:buFontTx/>
              <a:buChar char="-"/>
            </a:pPr>
            <a:r>
              <a:rPr lang="en-US" baseline="0" dirty="0" smtClean="0"/>
              <a:t>Infrastructure bindings (database, queues, etc.)</a:t>
            </a:r>
          </a:p>
          <a:p>
            <a:pPr marL="349415" indent="-349415">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endParaRPr lang="en-US" dirty="0" smtClean="0"/>
          </a:p>
          <a:p>
            <a:r>
              <a:rPr lang="en-US" dirty="0" smtClean="0"/>
              <a:t>Transition: Node.js</a:t>
            </a:r>
            <a:r>
              <a:rPr lang="en-US" baseline="0" dirty="0" smtClean="0"/>
              <a:t> is great for </a:t>
            </a:r>
            <a:r>
              <a:rPr lang="en-US" baseline="0" dirty="0" err="1" smtClean="0"/>
              <a:t>developping</a:t>
            </a:r>
            <a:r>
              <a:rPr lang="en-US" baseline="0" dirty="0" smtClean="0"/>
              <a:t> module and small services, but what is missing for Node to be used in an enterprise team?</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768453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pPr defTabSz="828253"/>
            <a:endParaRPr lang="en-US" dirty="0" smtClean="0"/>
          </a:p>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pPr defTabSz="828253"/>
            <a:endParaRPr lang="en-US" dirty="0" smtClean="0"/>
          </a:p>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583184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4.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9.png"/><Relationship Id="rId7" Type="http://schemas.openxmlformats.org/officeDocument/2006/relationships/image" Target="../media/image33.jpeg"/><Relationship Id="rId12"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4.jpg"/><Relationship Id="rId11" Type="http://schemas.openxmlformats.org/officeDocument/2006/relationships/image" Target="../media/image37.png"/><Relationship Id="rId5" Type="http://schemas.openxmlformats.org/officeDocument/2006/relationships/image" Target="../media/image25.gif"/><Relationship Id="rId10" Type="http://schemas.openxmlformats.org/officeDocument/2006/relationships/image" Target="../media/image36.gif"/><Relationship Id="rId4" Type="http://schemas.openxmlformats.org/officeDocument/2006/relationships/image" Target="../media/image8.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hyperlink" Target="http://www.gitenterprise.com/" TargetMode="External"/><Relationship Id="rId13" Type="http://schemas.openxmlformats.org/officeDocument/2006/relationships/hyperlink" Target="http://aws.amazon.com/ec2/" TargetMode="External"/><Relationship Id="rId18" Type="http://schemas.openxmlformats.org/officeDocument/2006/relationships/hyperlink" Target="https://github.com/flatiron/nconf" TargetMode="External"/><Relationship Id="rId3" Type="http://schemas.openxmlformats.org/officeDocument/2006/relationships/image" Target="../media/image8.png"/><Relationship Id="rId21" Type="http://schemas.openxmlformats.org/officeDocument/2006/relationships/hyperlink" Target="http://pivotal.github.io/jasmine/" TargetMode="External"/><Relationship Id="rId7" Type="http://schemas.openxmlformats.org/officeDocument/2006/relationships/hyperlink" Target="http://www.jetbrains.com/webstorm/" TargetMode="External"/><Relationship Id="rId12" Type="http://schemas.openxmlformats.org/officeDocument/2006/relationships/hyperlink" Target="http://www.vagrantup.com/" TargetMode="External"/><Relationship Id="rId17" Type="http://schemas.openxmlformats.org/officeDocument/2006/relationships/hyperlink" Target="http://underscorejs.org/" TargetMode="External"/><Relationship Id="rId25" Type="http://schemas.openxmlformats.org/officeDocument/2006/relationships/image" Target="../media/image9.png"/><Relationship Id="rId2" Type="http://schemas.openxmlformats.org/officeDocument/2006/relationships/notesSlide" Target="../notesSlides/notesSlide26.xml"/><Relationship Id="rId16" Type="http://schemas.openxmlformats.org/officeDocument/2006/relationships/hyperlink" Target="https://npmjs.org/package/async" TargetMode="External"/><Relationship Id="rId20" Type="http://schemas.openxmlformats.org/officeDocument/2006/relationships/hyperlink" Target="http://www.jslint.com/" TargetMode="External"/><Relationship Id="rId1" Type="http://schemas.openxmlformats.org/officeDocument/2006/relationships/slideLayout" Target="../slideLayouts/slideLayout3.xml"/><Relationship Id="rId6" Type="http://schemas.openxmlformats.org/officeDocument/2006/relationships/hyperlink" Target="http://gruntjs.com/getting-started" TargetMode="External"/><Relationship Id="rId11" Type="http://schemas.openxmlformats.org/officeDocument/2006/relationships/hyperlink" Target="http://www.opscode.com/chef/" TargetMode="External"/><Relationship Id="rId24" Type="http://schemas.openxmlformats.org/officeDocument/2006/relationships/hyperlink" Target="http://karma-runner.github.io/0.8/index.html" TargetMode="External"/><Relationship Id="rId5" Type="http://schemas.openxmlformats.org/officeDocument/2006/relationships/hyperlink" Target="https://npmjs.org/" TargetMode="External"/><Relationship Id="rId15" Type="http://schemas.openxmlformats.org/officeDocument/2006/relationships/hyperlink" Target="http://expressjs.com/" TargetMode="External"/><Relationship Id="rId23" Type="http://schemas.openxmlformats.org/officeDocument/2006/relationships/hyperlink" Target="https://github.com/gotwarlost/istanbul-middleware" TargetMode="External"/><Relationship Id="rId10" Type="http://schemas.openxmlformats.org/officeDocument/2006/relationships/hyperlink" Target="https://github.com/sitaramc/gitolite/wiki" TargetMode="External"/><Relationship Id="rId19" Type="http://schemas.openxmlformats.org/officeDocument/2006/relationships/hyperlink" Target="https://github.com/aws/aws-sdk-js" TargetMode="External"/><Relationship Id="rId4" Type="http://schemas.openxmlformats.org/officeDocument/2006/relationships/hyperlink" Target="http://nodejs.org/http:/nodejs.org/" TargetMode="External"/><Relationship Id="rId9" Type="http://schemas.openxmlformats.org/officeDocument/2006/relationships/hyperlink" Target="http://sourcetreeapp.com/" TargetMode="External"/><Relationship Id="rId14" Type="http://schemas.openxmlformats.org/officeDocument/2006/relationships/hyperlink" Target="http://aws.amazon.com/cloudformation/" TargetMode="External"/><Relationship Id="rId22" Type="http://schemas.openxmlformats.org/officeDocument/2006/relationships/hyperlink" Target="http://chaij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41.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Overview - Collaboration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376" y="1406593"/>
            <a:ext cx="13476965" cy="7003098"/>
          </a:xfrm>
          <a:prstGeom prst="rect">
            <a:avLst/>
          </a:prstGeom>
        </p:spPr>
      </p:pic>
    </p:spTree>
    <p:extLst>
      <p:ext uri="{BB962C8B-B14F-4D97-AF65-F5344CB8AC3E}">
        <p14:creationId xmlns:p14="http://schemas.microsoft.com/office/powerpoint/2010/main" val="1621907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cxnSp>
        <p:nvCxnSpPr>
          <p:cNvPr id="4" name="Straight Arrow Connector 3"/>
          <p:cNvCxnSpPr/>
          <p:nvPr/>
        </p:nvCxnSpPr>
        <p:spPr>
          <a:xfrm>
            <a:off x="3148592" y="2727158"/>
            <a:ext cx="1198819" cy="201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775284" y="5085347"/>
            <a:ext cx="1630870" cy="625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9" idx="3"/>
          </p:cNvCxnSpPr>
          <p:nvPr/>
        </p:nvCxnSpPr>
        <p:spPr>
          <a:xfrm flipV="1">
            <a:off x="3148592" y="6416842"/>
            <a:ext cx="1257562" cy="861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94084" y="2188549"/>
            <a:ext cx="3239990" cy="1077218"/>
          </a:xfrm>
          <a:prstGeom prst="rect">
            <a:avLst/>
          </a:prstGeom>
          <a:noFill/>
        </p:spPr>
        <p:txBody>
          <a:bodyPr wrap="none" rtlCol="0">
            <a:spAutoFit/>
          </a:bodyPr>
          <a:lstStyle/>
          <a:p>
            <a:r>
              <a:rPr lang="en-US" dirty="0" err="1"/>
              <a:t>n</a:t>
            </a:r>
            <a:r>
              <a:rPr lang="en-US" dirty="0" err="1" smtClean="0"/>
              <a:t>pm</a:t>
            </a:r>
            <a:r>
              <a:rPr lang="en-US" dirty="0" smtClean="0"/>
              <a:t> registry</a:t>
            </a:r>
          </a:p>
          <a:p>
            <a:r>
              <a:rPr lang="en-US" dirty="0" smtClean="0"/>
              <a:t>Common modules</a:t>
            </a:r>
            <a:endParaRPr lang="en-US" dirty="0"/>
          </a:p>
        </p:txBody>
      </p:sp>
      <p:sp>
        <p:nvSpPr>
          <p:cNvPr id="18" name="TextBox 17"/>
          <p:cNvSpPr txBox="1"/>
          <p:nvPr/>
        </p:nvSpPr>
        <p:spPr>
          <a:xfrm>
            <a:off x="294084" y="4374699"/>
            <a:ext cx="3535968" cy="1569660"/>
          </a:xfrm>
          <a:prstGeom prst="rect">
            <a:avLst/>
          </a:prstGeom>
          <a:noFill/>
        </p:spPr>
        <p:txBody>
          <a:bodyPr wrap="none" rtlCol="0">
            <a:spAutoFit/>
          </a:bodyPr>
          <a:lstStyle/>
          <a:p>
            <a:r>
              <a:rPr lang="en-US" dirty="0" smtClean="0"/>
              <a:t>Web Application</a:t>
            </a:r>
          </a:p>
          <a:p>
            <a:r>
              <a:rPr lang="en-US" dirty="0" smtClean="0"/>
              <a:t>Static serving</a:t>
            </a:r>
          </a:p>
          <a:p>
            <a:r>
              <a:rPr lang="en-US" dirty="0" smtClean="0"/>
              <a:t>(JS, HTML, CSS, etc.)</a:t>
            </a:r>
            <a:endParaRPr lang="en-US" dirty="0"/>
          </a:p>
        </p:txBody>
      </p:sp>
      <p:sp>
        <p:nvSpPr>
          <p:cNvPr id="19" name="TextBox 18"/>
          <p:cNvSpPr txBox="1"/>
          <p:nvPr/>
        </p:nvSpPr>
        <p:spPr>
          <a:xfrm>
            <a:off x="130009" y="6986371"/>
            <a:ext cx="3018583" cy="584775"/>
          </a:xfrm>
          <a:prstGeom prst="rect">
            <a:avLst/>
          </a:prstGeom>
          <a:noFill/>
        </p:spPr>
        <p:txBody>
          <a:bodyPr wrap="none" rtlCol="0">
            <a:spAutoFit/>
          </a:bodyPr>
          <a:lstStyle/>
          <a:p>
            <a:r>
              <a:rPr lang="en-US" dirty="0" smtClean="0"/>
              <a:t>Internal modules</a:t>
            </a:r>
            <a:endParaRPr lang="en-US" dirty="0"/>
          </a:p>
        </p:txBody>
      </p:sp>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a:t>
            </a:r>
            <a:r>
              <a:rPr lang="en-US" dirty="0" smtClean="0"/>
              <a:t> JavaScript </a:t>
            </a:r>
            <a:r>
              <a:rPr lang="en-US" dirty="0"/>
              <a:t>t</a:t>
            </a:r>
            <a:r>
              <a:rPr lang="en-US" dirty="0" smtClean="0"/>
              <a:t>ask </a:t>
            </a:r>
            <a:r>
              <a:rPr lang="en-US" dirty="0"/>
              <a:t>r</a:t>
            </a:r>
            <a:r>
              <a:rPr lang="en-US" dirty="0" smtClean="0"/>
              <a:t>unner </a:t>
            </a:r>
            <a:r>
              <a:rPr lang="en-US" dirty="0"/>
              <a:t>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a:t>
            </a:r>
            <a:r>
              <a:rPr lang="en-US" dirty="0" smtClean="0"/>
              <a:t>static </a:t>
            </a:r>
            <a:r>
              <a:rPr lang="en-US" dirty="0"/>
              <a:t>a</a:t>
            </a:r>
            <a:r>
              <a:rPr lang="en-US" dirty="0" smtClean="0"/>
              <a:t>nalysis</a:t>
            </a:r>
            <a:r>
              <a:rPr lang="en-US" dirty="0"/>
              <a:t>, </a:t>
            </a:r>
            <a:r>
              <a:rPr lang="en-US" dirty="0" smtClean="0"/>
              <a:t>code </a:t>
            </a:r>
            <a:r>
              <a:rPr lang="en-US" dirty="0"/>
              <a:t>c</a:t>
            </a:r>
            <a:r>
              <a:rPr lang="en-US" dirty="0" smtClean="0"/>
              <a:t>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a:t>
            </a:r>
            <a:r>
              <a:rPr lang="en-US" dirty="0" smtClean="0"/>
              <a:t>uild </a:t>
            </a:r>
            <a:r>
              <a:rPr lang="en-US" dirty="0"/>
              <a:t>i</a:t>
            </a:r>
            <a:r>
              <a:rPr lang="en-US" dirty="0" smtClean="0"/>
              <a:t>ntegration</a:t>
            </a:r>
            <a:endParaRPr lang="en-US" dirty="0"/>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Overview - Deployment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791" y="1136206"/>
            <a:ext cx="15232071" cy="7430278"/>
          </a:xfrm>
          <a:prstGeom prst="rect">
            <a:avLst/>
          </a:prstGeom>
        </p:spPr>
      </p:pic>
    </p:spTree>
    <p:extLst>
      <p:ext uri="{BB962C8B-B14F-4D97-AF65-F5344CB8AC3E}">
        <p14:creationId xmlns:p14="http://schemas.microsoft.com/office/powerpoint/2010/main" val="2175512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7474"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779433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509200"/>
          </a:xfrm>
          <a:prstGeom prst="rect">
            <a:avLst/>
          </a:prstGeom>
          <a:noFill/>
        </p:spPr>
        <p:txBody>
          <a:bodyPr wrap="square" rtlCol="0">
            <a:spAutoFit/>
          </a:bodyPr>
          <a:lstStyle/>
          <a:p>
            <a:pPr marL="457200" indent="-457200">
              <a:buFont typeface="Arial" pitchFamily="34" charset="0"/>
              <a:buChar char="•"/>
            </a:pPr>
            <a:r>
              <a:rPr lang="en-US" dirty="0" smtClean="0"/>
              <a:t>Kick-off of </a:t>
            </a:r>
            <a:r>
              <a:rPr lang="en-US" dirty="0" smtClean="0"/>
              <a:t>an initiative composed of 4 teams</a:t>
            </a:r>
            <a:endParaRPr lang="en-US" dirty="0" smtClean="0"/>
          </a:p>
          <a:p>
            <a:pPr marL="457200" indent="-457200">
              <a:buFont typeface="Arial" pitchFamily="34" charset="0"/>
              <a:buChar char="•"/>
            </a:pPr>
            <a:endParaRPr lang="en-US" dirty="0"/>
          </a:p>
          <a:p>
            <a:pPr marL="457200" indent="-457200">
              <a:buFont typeface="Arial" pitchFamily="34" charset="0"/>
              <a:buChar char="•"/>
            </a:pPr>
            <a:r>
              <a:rPr lang="en-US" dirty="0" smtClean="0"/>
              <a:t>Our </a:t>
            </a:r>
            <a:r>
              <a:rPr lang="en-US" dirty="0" smtClean="0"/>
              <a:t>goals</a:t>
            </a:r>
            <a:endParaRPr lang="en-US" dirty="0" smtClean="0"/>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a:t>
            </a:r>
            <a:r>
              <a:rPr lang="en-US" dirty="0" smtClean="0"/>
              <a:t>micro-services</a:t>
            </a:r>
          </a:p>
          <a:p>
            <a:pPr marL="1270010" lvl="1" indent="-457200">
              <a:buFont typeface="Arial" pitchFamily="34" charset="0"/>
              <a:buChar char="•"/>
            </a:pPr>
            <a:endParaRPr lang="en-US" dirty="0"/>
          </a:p>
          <a:p>
            <a:pPr marL="457200" indent="-457200">
              <a:buFont typeface="Arial" pitchFamily="34" charset="0"/>
              <a:buChar char="•"/>
            </a:pPr>
            <a:r>
              <a:rPr lang="en-US" dirty="0" smtClean="0"/>
              <a:t>Solutions</a:t>
            </a:r>
          </a:p>
          <a:p>
            <a:pPr marL="1270010" lvl="1" indent="-457200">
              <a:buFont typeface="Arial" pitchFamily="34" charset="0"/>
              <a:buChar char="•"/>
            </a:pPr>
            <a:r>
              <a:rPr lang="en-US" dirty="0" smtClean="0"/>
              <a:t>Friendly Development Environment</a:t>
            </a:r>
          </a:p>
          <a:p>
            <a:pPr marL="1270010" lvl="1" indent="-457200">
              <a:buFont typeface="Arial" pitchFamily="34" charset="0"/>
              <a:buChar char="•"/>
            </a:pPr>
            <a:r>
              <a:rPr lang="en-US" dirty="0" smtClean="0"/>
              <a:t>Collaboration – Components Sharing</a:t>
            </a:r>
          </a:p>
          <a:p>
            <a:pPr marL="1270010" lvl="1" indent="-457200">
              <a:buFont typeface="Arial" pitchFamily="34" charset="0"/>
              <a:buChar char="•"/>
            </a:pPr>
            <a:r>
              <a:rPr lang="en-US" dirty="0" smtClean="0"/>
              <a:t>Easy deployment / lower deployment issues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82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16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6816878"/>
            <a:ext cx="2034714" cy="63750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5594" y="6334388"/>
            <a:ext cx="4278336" cy="1671225"/>
          </a:xfrm>
          <a:prstGeom prst="rect">
            <a:avLst/>
          </a:prstGeom>
        </p:spPr>
      </p:pic>
      <p:pic>
        <p:nvPicPr>
          <p:cNvPr id="1027" name="Picture 3" descr="C:\Users\richerd\Downloads\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398" y="225283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185" y="1230145"/>
            <a:ext cx="2460672" cy="204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richerd\Downloads\npm-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199" y="4318361"/>
            <a:ext cx="2998682" cy="1169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icherd\Downloads\webstorm_logo.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92061" y="6816878"/>
            <a:ext cx="3429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icherd\Downloads\logo-che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01561" y="3590842"/>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richerd\Downloads\mongodb-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48208" y="1797050"/>
            <a:ext cx="381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richerd\Downloads\couch.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6339" y="3767305"/>
            <a:ext cx="2470818" cy="277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4"/>
            </a:endParaRPr>
          </a:p>
          <a:p>
            <a:pPr marL="457200" indent="-457200">
              <a:buFont typeface="Arial" pitchFamily="34" charset="0"/>
              <a:buChar char="•"/>
            </a:pPr>
            <a:r>
              <a:rPr lang="en-US" sz="2400" dirty="0" smtClean="0">
                <a:hlinkClick r:id="rId4"/>
              </a:rPr>
              <a:t>Node.js</a:t>
            </a:r>
            <a:endParaRPr lang="en-US" sz="2400" dirty="0" smtClean="0"/>
          </a:p>
          <a:p>
            <a:pPr marL="457200" indent="-457200">
              <a:buFont typeface="Arial" pitchFamily="34" charset="0"/>
              <a:buChar char="•"/>
            </a:pPr>
            <a:r>
              <a:rPr lang="en-US" sz="2400" dirty="0" err="1" smtClean="0">
                <a:hlinkClick r:id="rId5"/>
              </a:rPr>
              <a:t>npm</a:t>
            </a:r>
            <a:endParaRPr lang="en-US" sz="2400" dirty="0" smtClean="0"/>
          </a:p>
          <a:p>
            <a:pPr marL="457200" indent="-457200">
              <a:buFont typeface="Arial" pitchFamily="34" charset="0"/>
              <a:buChar char="•"/>
            </a:pPr>
            <a:r>
              <a:rPr lang="en-US" sz="2400" dirty="0" smtClean="0">
                <a:hlinkClick r:id="rId6"/>
              </a:rPr>
              <a:t>Grunt</a:t>
            </a:r>
            <a:r>
              <a:rPr lang="en-US" sz="2400" dirty="0" smtClean="0"/>
              <a:t> (Task Runner)</a:t>
            </a:r>
          </a:p>
          <a:p>
            <a:pPr marL="457200" indent="-457200">
              <a:buFont typeface="Arial" pitchFamily="34" charset="0"/>
              <a:buChar char="•"/>
            </a:pPr>
            <a:r>
              <a:rPr lang="en-US" sz="2400" dirty="0" err="1" smtClean="0">
                <a:hlinkClick r:id="rId7"/>
              </a:rPr>
              <a:t>WebStorm</a:t>
            </a:r>
            <a:r>
              <a:rPr lang="en-US" sz="2400" dirty="0" smtClean="0"/>
              <a:t> (IDE)</a:t>
            </a:r>
          </a:p>
          <a:p>
            <a:pPr marL="457200" indent="-457200">
              <a:buFont typeface="Arial" pitchFamily="34" charset="0"/>
              <a:buChar char="•"/>
            </a:pPr>
            <a:r>
              <a:rPr lang="en-US" sz="2400" dirty="0" err="1" smtClean="0">
                <a:hlinkClick r:id="rId8"/>
              </a:rPr>
              <a:t>Git</a:t>
            </a:r>
            <a:r>
              <a:rPr lang="en-US" sz="2400" dirty="0" smtClean="0">
                <a:hlinkClick r:id="rId8"/>
              </a:rPr>
              <a:t> Enterprise</a:t>
            </a:r>
            <a:endParaRPr lang="en-US" sz="2400" dirty="0" smtClean="0"/>
          </a:p>
          <a:p>
            <a:pPr marL="457200" indent="-457200">
              <a:buFont typeface="Arial" pitchFamily="34" charset="0"/>
              <a:buChar char="•"/>
            </a:pPr>
            <a:r>
              <a:rPr lang="en-US" sz="2400" dirty="0" smtClean="0">
                <a:hlinkClick r:id="rId9"/>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10"/>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1"/>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2"/>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3"/>
              </a:rPr>
              <a:t>Amazon Web Services</a:t>
            </a:r>
            <a:endParaRPr lang="en-US" sz="2400" dirty="0" smtClean="0"/>
          </a:p>
          <a:p>
            <a:pPr marL="457200" indent="-457200">
              <a:buFont typeface="Arial" pitchFamily="34" charset="0"/>
              <a:buChar char="•"/>
            </a:pPr>
            <a:r>
              <a:rPr lang="en-US" sz="2400" dirty="0" smtClean="0">
                <a:hlinkClick r:id="rId14"/>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5"/>
              </a:rPr>
              <a:t>express.js</a:t>
            </a:r>
            <a:endParaRPr lang="en-US" sz="2400" dirty="0"/>
          </a:p>
          <a:p>
            <a:pPr marL="457200" indent="-457200">
              <a:buFont typeface="Arial" pitchFamily="34" charset="0"/>
              <a:buChar char="•"/>
            </a:pPr>
            <a:r>
              <a:rPr lang="en-US" sz="2400" dirty="0" err="1" smtClean="0">
                <a:hlinkClick r:id="rId16"/>
              </a:rPr>
              <a:t>async</a:t>
            </a:r>
            <a:endParaRPr lang="en-US" sz="2400" dirty="0" smtClean="0"/>
          </a:p>
          <a:p>
            <a:pPr marL="457200" indent="-457200">
              <a:buFont typeface="Arial" pitchFamily="34" charset="0"/>
              <a:buChar char="•"/>
            </a:pPr>
            <a:r>
              <a:rPr lang="en-US" sz="2400" dirty="0" smtClean="0">
                <a:hlinkClick r:id="rId17"/>
              </a:rPr>
              <a:t>underscore</a:t>
            </a:r>
            <a:endParaRPr lang="en-US" sz="2400" dirty="0" smtClean="0"/>
          </a:p>
          <a:p>
            <a:pPr marL="457200" indent="-457200">
              <a:buFont typeface="Arial" pitchFamily="34" charset="0"/>
              <a:buChar char="•"/>
            </a:pPr>
            <a:r>
              <a:rPr lang="en-US" sz="2400" dirty="0" err="1">
                <a:hlinkClick r:id="rId18"/>
              </a:rPr>
              <a:t>n</a:t>
            </a:r>
            <a:r>
              <a:rPr lang="en-US" sz="2400" dirty="0" err="1" smtClean="0">
                <a:hlinkClick r:id="rId18"/>
              </a:rPr>
              <a:t>conf</a:t>
            </a:r>
            <a:endParaRPr lang="en-US" sz="2400" dirty="0" smtClean="0"/>
          </a:p>
          <a:p>
            <a:pPr marL="457200" indent="-457200">
              <a:buFont typeface="Arial" pitchFamily="34" charset="0"/>
              <a:buChar char="•"/>
            </a:pPr>
            <a:r>
              <a:rPr lang="en-US" sz="2400" dirty="0" err="1" smtClean="0">
                <a:hlinkClick r:id="rId19"/>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20"/>
              </a:rPr>
              <a:t>JSLint</a:t>
            </a:r>
            <a:r>
              <a:rPr lang="en-US" sz="2400" dirty="0" smtClean="0">
                <a:hlinkClick r:id="rId20"/>
              </a:rPr>
              <a:t> </a:t>
            </a:r>
            <a:r>
              <a:rPr lang="en-US" sz="2400" dirty="0" smtClean="0"/>
              <a:t>(Static Code Analyzer)</a:t>
            </a:r>
          </a:p>
          <a:p>
            <a:pPr marL="457200" indent="-457200">
              <a:buFont typeface="Arial" pitchFamily="34" charset="0"/>
              <a:buChar char="•"/>
            </a:pPr>
            <a:r>
              <a:rPr lang="en-US" sz="2400" dirty="0" smtClean="0">
                <a:hlinkClick r:id="rId21"/>
              </a:rPr>
              <a:t>Jasmine </a:t>
            </a:r>
            <a:r>
              <a:rPr lang="en-US" sz="2400" dirty="0" smtClean="0"/>
              <a:t>(BDD Testing framework)</a:t>
            </a:r>
          </a:p>
          <a:p>
            <a:pPr marL="457200" indent="-457200">
              <a:buFont typeface="Arial" pitchFamily="34" charset="0"/>
              <a:buChar char="•"/>
            </a:pPr>
            <a:r>
              <a:rPr lang="en-US" sz="2400" dirty="0" smtClean="0">
                <a:hlinkClick r:id="rId22"/>
              </a:rPr>
              <a:t>Chai </a:t>
            </a:r>
            <a:r>
              <a:rPr lang="en-US" sz="2400" dirty="0" smtClean="0"/>
              <a:t>(BDD-TDD Assertion Library)</a:t>
            </a:r>
          </a:p>
          <a:p>
            <a:pPr marL="457200" indent="-457200">
              <a:buFont typeface="Arial" pitchFamily="34" charset="0"/>
              <a:buChar char="•"/>
            </a:pPr>
            <a:r>
              <a:rPr lang="en-US" sz="2400" dirty="0" smtClean="0">
                <a:hlinkClick r:id="rId23"/>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4"/>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52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Overview – Node.js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412" y="2540254"/>
            <a:ext cx="9904763" cy="4063492"/>
          </a:xfrm>
          <a:prstGeom prst="rect">
            <a:avLst/>
          </a:prstGeom>
        </p:spPr>
      </p:pic>
    </p:spTree>
    <p:extLst>
      <p:ext uri="{BB962C8B-B14F-4D97-AF65-F5344CB8AC3E}">
        <p14:creationId xmlns:p14="http://schemas.microsoft.com/office/powerpoint/2010/main" val="3972769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modules</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Overview – 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9123" y="648190"/>
            <a:ext cx="13885586" cy="9247082"/>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5789064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2652EEC-459D-4E7D-9D11-21DA32473B5C}">
  <ds:schemaRefs>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TS2013_Template</Template>
  <TotalTime>5573</TotalTime>
  <Words>1826</Words>
  <Application>Microsoft Office PowerPoint</Application>
  <PresentationFormat>Custom</PresentationFormat>
  <Paragraphs>379</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TS2013_Template</vt:lpstr>
      <vt:lpstr>PowerPoint Presentation</vt:lpstr>
      <vt:lpstr>M&amp;E Cloud Services - Context</vt:lpstr>
      <vt:lpstr>Overview – Node.js</vt:lpstr>
      <vt:lpstr>Node.js – What is it?</vt:lpstr>
      <vt:lpstr>Node.js – I/O</vt:lpstr>
      <vt:lpstr>Why Node.js?</vt:lpstr>
      <vt:lpstr>Express.js Hello World</vt:lpstr>
      <vt:lpstr>Overview – Development Environment</vt:lpstr>
      <vt:lpstr>Node.js for Enterprise</vt:lpstr>
      <vt:lpstr>npm - Node.js Package Manager</vt:lpstr>
      <vt:lpstr>npm - Package.json</vt:lpstr>
      <vt:lpstr>Development Environment - Workspace</vt:lpstr>
      <vt:lpstr>Development Environment</vt:lpstr>
      <vt:lpstr>Overview - Collaboration</vt:lpstr>
      <vt:lpstr>Sharing node modules between teams</vt:lpstr>
      <vt:lpstr>Development Environment</vt:lpstr>
      <vt:lpstr>Overview - Deployment</vt:lpstr>
      <vt:lpstr>Deployment - VM</vt:lpstr>
      <vt:lpstr>Deployment – Opscode Chef</vt:lpstr>
      <vt:lpstr>Deployment - Amazon</vt:lpstr>
      <vt:lpstr>Deployment - Amazon</vt:lpstr>
      <vt:lpstr>Deployment – Publish Web Service</vt:lpstr>
      <vt:lpstr>Conclusion</vt:lpstr>
      <vt:lpstr>PowerPoint Presentation</vt:lpstr>
      <vt:lpstr>Appendices</vt:lpstr>
      <vt:lpstr>Technologies List</vt:lpstr>
      <vt:lpstr>Deployment – Application Configuration</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Guillaume Brossard</cp:lastModifiedBy>
  <cp:revision>94</cp:revision>
  <cp:lastPrinted>2013-05-23T13:17:58Z</cp:lastPrinted>
  <dcterms:created xsi:type="dcterms:W3CDTF">2013-05-13T13:53:11Z</dcterms:created>
  <dcterms:modified xsi:type="dcterms:W3CDTF">2013-05-31T14:00:40Z</dcterms:modified>
</cp:coreProperties>
</file>